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4" r:id="rId19"/>
    <p:sldId id="278" r:id="rId20"/>
    <p:sldId id="275" r:id="rId21"/>
    <p:sldId id="276" r:id="rId22"/>
    <p:sldId id="280" r:id="rId23"/>
    <p:sldId id="281" r:id="rId24"/>
    <p:sldId id="282" r:id="rId25"/>
    <p:sldId id="283" r:id="rId26"/>
    <p:sldId id="285" r:id="rId27"/>
    <p:sldId id="284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82"/>
        <p:guide pos="379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" y="1830286"/>
            <a:ext cx="12192000" cy="198536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cxnSp>
        <p:nvCxnSpPr>
          <p:cNvPr id="8" name="直接连接符 7"/>
          <p:cNvCxnSpPr/>
          <p:nvPr/>
        </p:nvCxnSpPr>
        <p:spPr>
          <a:xfrm>
            <a:off x="1" y="1755084"/>
            <a:ext cx="12192000" cy="0"/>
          </a:xfrm>
          <a:prstGeom prst="line">
            <a:avLst/>
          </a:prstGeom>
          <a:ln w="3810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-34479" y="3873799"/>
            <a:ext cx="12192000" cy="0"/>
          </a:xfrm>
          <a:prstGeom prst="line">
            <a:avLst/>
          </a:prstGeom>
          <a:ln w="38100"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22361"/>
            <a:ext cx="9144000" cy="1679677"/>
          </a:xfrm>
        </p:spPr>
        <p:txBody>
          <a:bodyPr anchor="ctr" anchorCtr="0">
            <a:normAutofit/>
          </a:bodyPr>
          <a:lstStyle>
            <a:lvl1pPr algn="ctr">
              <a:defRPr sz="5400">
                <a:ln>
                  <a:solidFill>
                    <a:schemeClr val="accent1"/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4320"/>
            <a:ext cx="9144000" cy="62992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9559" y="255122"/>
            <a:ext cx="10512884" cy="58177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652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70026"/>
            <a:ext cx="10515600" cy="1556885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33800"/>
            <a:ext cx="10515600" cy="7794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0" y="3185258"/>
            <a:ext cx="86105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" y="3390808"/>
            <a:ext cx="35814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7048501" y="4793797"/>
            <a:ext cx="5143500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64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843960" y="3429000"/>
            <a:ext cx="10504077" cy="0"/>
          </a:xfrm>
          <a:prstGeom prst="line">
            <a:avLst/>
          </a:prstGeom>
          <a:ln>
            <a:solidFill>
              <a:schemeClr val="tx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5BC71-95FF-4735-857D-DC68A703E56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2C738-9D25-430B-9982-24AFC138CB4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2437" y="2057400"/>
            <a:ext cx="10515601" cy="1272463"/>
          </a:xfrm>
        </p:spPr>
        <p:txBody>
          <a:bodyPr anchor="b" anchorCtr="0">
            <a:normAutofit/>
          </a:bodyPr>
          <a:lstStyle>
            <a:lvl1pPr algn="dist">
              <a:defRPr sz="88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 hasCustomPrompt="1"/>
          </p:nvPr>
        </p:nvSpPr>
        <p:spPr>
          <a:xfrm>
            <a:off x="832193" y="3498314"/>
            <a:ext cx="10516566" cy="616486"/>
          </a:xfrm>
        </p:spPr>
        <p:txBody>
          <a:bodyPr anchor="ctr">
            <a:normAutofit/>
          </a:bodyPr>
          <a:lstStyle>
            <a:lvl1pPr marL="0" indent="0" algn="dist">
              <a:buNone/>
              <a:defRPr sz="320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266700" indent="0">
              <a:buNone/>
              <a:defRPr/>
            </a:lvl2pPr>
            <a:lvl3pPr marL="455295" indent="0">
              <a:buNone/>
              <a:defRPr/>
            </a:lvl3pPr>
            <a:lvl4pPr marL="662940" indent="0">
              <a:buNone/>
              <a:defRPr/>
            </a:lvl4pPr>
            <a:lvl5pPr marL="851535" indent="0">
              <a:buNone/>
              <a:defRPr/>
            </a:lvl5pPr>
          </a:lstStyle>
          <a:p>
            <a:pPr lvl="0"/>
            <a:r>
              <a:rPr lang="zh-CN" altLang="en-US" dirty="0" smtClean="0"/>
              <a:t>编辑文本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tags" Target="../tags/tag2.xml"/><Relationship Id="rId13" Type="http://schemas.openxmlformats.org/officeDocument/2006/relationships/tags" Target="../tags/tag1.xml"/><Relationship Id="rId12" Type="http://schemas.microsoft.com/office/2007/relationships/hdphoto" Target="../media/image2.wdp"/><Relationship Id="rId1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804" y="-2667805"/>
            <a:ext cx="6858000" cy="1219361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594250"/>
            <a:ext cx="10515600" cy="4582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anose="05000000000000000000" pitchFamily="2" charset="2"/>
        <a:buChar char="u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anose="05000000000000000000" pitchFamily="2" charset="2"/>
        <a:buChar char="u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anose="05000000000000000000" pitchFamily="2" charset="2"/>
        <a:buChar char="u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pPr algn="ctr"/>
            <a:r>
              <a:rPr lang="en-US" altLang="en-US">
                <a:solidFill>
                  <a:srgbClr val="00B050"/>
                </a:solidFill>
              </a:rPr>
              <a:t>Agriculture in Mexico</a:t>
            </a:r>
            <a:endParaRPr lang="en-US" altLang="en-US">
              <a:solidFill>
                <a:srgbClr val="00B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ctr"/>
            <a:r>
              <a:rPr lang="en-US" altLang="en-US">
                <a:solidFill>
                  <a:schemeClr val="tx1"/>
                </a:solidFill>
              </a:rPr>
              <a:t>Miljan Čavić</a:t>
            </a:r>
            <a:endParaRPr lang="en-US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Density estimations for SLLL_60 and SDUL_60</a:t>
            </a:r>
            <a:endParaRPr lang="en-US" altLang="en-US"/>
          </a:p>
        </p:txBody>
      </p:sp>
      <p:pic>
        <p:nvPicPr>
          <p:cNvPr id="9" name="Content Placeholder 8" descr="KDE_mui_SLLL_6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835" y="1411605"/>
            <a:ext cx="4765675" cy="4765675"/>
          </a:xfrm>
          <a:prstGeom prst="rect">
            <a:avLst/>
          </a:prstGeom>
        </p:spPr>
      </p:pic>
      <p:pic>
        <p:nvPicPr>
          <p:cNvPr id="10" name="Content Placeholder 9" descr="KDE_mui_SDUL_6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6855" y="1410970"/>
            <a:ext cx="4766310" cy="47663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Density estimations of SSAT_60 and </a:t>
            </a:r>
            <a:r>
              <a:rPr lang="en-US" altLang="en-US">
                <a:sym typeface="+mn-ea"/>
              </a:rPr>
              <a:t>PHIHOX_sl5</a:t>
            </a:r>
            <a:endParaRPr lang="en-US" altLang="en-US"/>
          </a:p>
        </p:txBody>
      </p:sp>
      <p:pic>
        <p:nvPicPr>
          <p:cNvPr id="6" name="Content Placeholder 5" descr="KDE_mui_SSAT_6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410970"/>
            <a:ext cx="4766310" cy="4766310"/>
          </a:xfrm>
          <a:prstGeom prst="rect">
            <a:avLst/>
          </a:prstGeom>
        </p:spPr>
      </p:pic>
      <p:pic>
        <p:nvPicPr>
          <p:cNvPr id="7" name="Content Placeholder 6" descr="KDE_spearman_PHIHOX_sl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6855" y="1410970"/>
            <a:ext cx="4766310" cy="47663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Important feature ‘Soil_class’</a:t>
            </a:r>
            <a:endParaRPr lang="en-US" altLang="en-US"/>
          </a:p>
        </p:txBody>
      </p:sp>
      <p:pic>
        <p:nvPicPr>
          <p:cNvPr id="10" name="Picture Placeholder 9" descr="Countplot_for_soil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3505" y="1514475"/>
            <a:ext cx="6728460" cy="358521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en-US"/>
              <a:t>This feature are telling us what is the type of soil at some specific locations, there are many soil types, but for next drawings i took only soil types with more then 100 samples.</a:t>
            </a:r>
            <a:endParaRPr lang="en-US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Distribution of yield per soil type</a:t>
            </a:r>
            <a:endParaRPr lang="en-US" altLang="en-US"/>
          </a:p>
        </p:txBody>
      </p:sp>
      <p:pic>
        <p:nvPicPr>
          <p:cNvPr id="5" name="Content Placeholder 4" descr="Boxplot_for_soi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13055" y="1941830"/>
            <a:ext cx="5723890" cy="3222625"/>
          </a:xfrm>
          <a:prstGeom prst="rect">
            <a:avLst/>
          </a:prstGeom>
        </p:spPr>
      </p:pic>
      <p:pic>
        <p:nvPicPr>
          <p:cNvPr id="6" name="Content Placeholder 5" descr="violin_for_soil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9665" y="1941830"/>
            <a:ext cx="5641340" cy="37611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Mapping locations with size relative to yield and color of its soil type</a:t>
            </a:r>
            <a:endParaRPr lang="en-US" altLang="en-US"/>
          </a:p>
        </p:txBody>
      </p:sp>
      <p:pic>
        <p:nvPicPr>
          <p:cNvPr id="8" name="Content Placeholder 7" descr="plot_map_Whole data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2305" y="1524000"/>
            <a:ext cx="8326755" cy="46532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That was a bit messy, let’s try separating it by soil type</a:t>
            </a:r>
            <a:endParaRPr lang="en-US" altLang="en-US"/>
          </a:p>
        </p:txBody>
      </p:sp>
      <p:pic>
        <p:nvPicPr>
          <p:cNvPr id="7" name="Content Placeholder 6" descr="Soil_class_Haplic Vertisol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2465" y="1524000"/>
            <a:ext cx="8305800" cy="46532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 descr="Soil_class_Haplic Luvisol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1510" y="1524000"/>
            <a:ext cx="8347710" cy="46532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9" name="Content Placeholder 8" descr="Soil_class_Lithic Leptosol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66595" y="1524000"/>
            <a:ext cx="8257540" cy="46532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oil_class_Haplic Phaeozem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58340" y="1524000"/>
            <a:ext cx="8274685" cy="46532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 descr="Soil_class_Leptic Regosol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4050" y="1524000"/>
            <a:ext cx="8342630" cy="4653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Data Information</a:t>
            </a:r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US"/>
              <a:t>We have data with 4853 samples from various locations in Mexico, and 75 features.</a:t>
            </a:r>
            <a:endParaRPr lang="en-US" altLang="en-US"/>
          </a:p>
          <a:p>
            <a:r>
              <a:rPr lang="en-US" altLang="en-US"/>
              <a:t>It felt natural to split it in 4 data sets: wheater data, fertilizing data, soil data, and geographic data.</a:t>
            </a:r>
            <a:endParaRPr lang="en-US" altLang="en-US"/>
          </a:p>
          <a:p>
            <a:r>
              <a:rPr lang="en-US" altLang="en-US"/>
              <a:t>All my calculations were in regards to yield.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oil_class_Rendzic Leptosol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3735" y="1524000"/>
            <a:ext cx="8303895" cy="465328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 descr="Soil_class_Leptic Phaeozem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8015" y="1524000"/>
            <a:ext cx="8394700" cy="46532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Let’s see where are top 10% and bottom 10% in regards to yield</a:t>
            </a:r>
            <a:endParaRPr lang="en-US" altLang="en-US"/>
          </a:p>
        </p:txBody>
      </p:sp>
      <p:pic>
        <p:nvPicPr>
          <p:cNvPr id="8" name="Content Placeholder 7" descr="plot_map_Highest 10%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70485" y="2364740"/>
            <a:ext cx="5931535" cy="3272790"/>
          </a:xfrm>
          <a:prstGeom prst="rect">
            <a:avLst/>
          </a:prstGeom>
        </p:spPr>
      </p:pic>
      <p:pic>
        <p:nvPicPr>
          <p:cNvPr id="9" name="Content Placeholder 8" descr="plot_map_Lowest 10%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63310" y="2345055"/>
            <a:ext cx="5948680" cy="33127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Some unusual spot</a:t>
            </a:r>
            <a:endParaRPr lang="en-US" altLang="en-US"/>
          </a:p>
        </p:txBody>
      </p:sp>
      <p:pic>
        <p:nvPicPr>
          <p:cNvPr id="8" name="Picture Placeholder 7" descr="unusual_location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085080" y="1508125"/>
            <a:ext cx="6746875" cy="360870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en-US"/>
              <a:t>While running calculations on data sets, i accidentally run mutual information test on data coordinates.</a:t>
            </a:r>
            <a:endParaRPr lang="en-US" altLang="en-US"/>
          </a:p>
          <a:p>
            <a:r>
              <a:rPr lang="en-US" altLang="en-US"/>
              <a:t>It gave me strange results at this unusual location.</a:t>
            </a:r>
            <a:endParaRPr lang="en-US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How it look at density estimation</a:t>
            </a:r>
            <a:endParaRPr lang="en-US" altLang="en-US"/>
          </a:p>
        </p:txBody>
      </p:sp>
      <p:pic>
        <p:nvPicPr>
          <p:cNvPr id="8" name="Content Placeholder 7" descr="KDE_mui_Latitud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252855" y="1825625"/>
            <a:ext cx="4351655" cy="4351655"/>
          </a:xfrm>
          <a:prstGeom prst="rect">
            <a:avLst/>
          </a:prstGeom>
        </p:spPr>
      </p:pic>
      <p:pic>
        <p:nvPicPr>
          <p:cNvPr id="9" name="Content Placeholder 8" descr="KDE_mui_Longitud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6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US" altLang="en-US" sz="7200">
                <a:solidFill>
                  <a:schemeClr val="accent1">
                    <a:lumMod val="20000"/>
                    <a:lumOff val="80000"/>
                  </a:schemeClr>
                </a:solidFill>
                <a:uFillTx/>
              </a:rPr>
              <a:t>T</a:t>
            </a:r>
            <a:r>
              <a:rPr lang="en-US" sz="7200">
                <a:solidFill>
                  <a:schemeClr val="accent1">
                    <a:lumMod val="20000"/>
                    <a:lumOff val="80000"/>
                  </a:schemeClr>
                </a:solidFill>
                <a:uFillTx/>
              </a:rPr>
              <a:t>hank you for your time</a:t>
            </a:r>
            <a:r>
              <a:rPr lang="en-US" altLang="en-US" sz="7200">
                <a:solidFill>
                  <a:schemeClr val="accent1">
                    <a:lumMod val="20000"/>
                    <a:lumOff val="80000"/>
                  </a:schemeClr>
                </a:solidFill>
                <a:uFillTx/>
              </a:rPr>
              <a:t>.</a:t>
            </a:r>
            <a:endParaRPr lang="en-US" altLang="en-US" sz="7200">
              <a:solidFill>
                <a:schemeClr val="accent1">
                  <a:lumMod val="20000"/>
                  <a:lumOff val="80000"/>
                </a:schemeClr>
              </a:solidFill>
              <a:uFillTx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pPr algn="ctr"/>
            <a:r>
              <a:rPr lang="en-US" altLang="en-US"/>
              <a:t>Any questions?</a:t>
            </a:r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Before we start</a:t>
            </a:r>
            <a:endParaRPr lang="en-US" alt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 altLang="en-US"/>
              <a:t>“Empirical rule”</a:t>
            </a:r>
            <a:endParaRPr lang="en-US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p>
            <a:pPr marL="0" indent="0">
              <a:buNone/>
            </a:pPr>
            <a:r>
              <a:rPr lang="en-US" altLang="en-US" sz="2000">
                <a:solidFill>
                  <a:schemeClr val="tx1"/>
                </a:solidFill>
                <a:uFillTx/>
              </a:rPr>
              <a:t>T</a:t>
            </a:r>
            <a:r>
              <a:rPr lang="en-US" sz="2000">
                <a:solidFill>
                  <a:schemeClr val="tx1"/>
                </a:solidFill>
                <a:uFillTx/>
              </a:rPr>
              <a:t>he “empirical rule” states that for roughly bell-shaped distributions:</a:t>
            </a:r>
            <a:endParaRPr lang="en-US" sz="2000">
              <a:solidFill>
                <a:schemeClr val="tx1"/>
              </a:solidFill>
              <a:uFillTx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uFillTx/>
              </a:rPr>
              <a:t>about 68% of the data values will have z-scores between ±1,</a:t>
            </a:r>
            <a:endParaRPr lang="en-US" sz="2000">
              <a:solidFill>
                <a:schemeClr val="tx1"/>
              </a:solidFill>
              <a:uFillTx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uFillTx/>
              </a:rPr>
              <a:t>about 95% between ±2,</a:t>
            </a:r>
            <a:endParaRPr lang="en-US" sz="2000">
              <a:solidFill>
                <a:schemeClr val="tx1"/>
              </a:solidFill>
              <a:uFillTx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uFillTx/>
              </a:rPr>
              <a:t>and about 99.7% between ±3.</a:t>
            </a:r>
            <a:endParaRPr lang="en-US" sz="2000">
              <a:solidFill>
                <a:schemeClr val="tx1"/>
              </a:solidFill>
              <a:uFillTx/>
            </a:endParaRPr>
          </a:p>
          <a:p>
            <a:pPr marL="0" indent="0">
              <a:buNone/>
            </a:pPr>
            <a:r>
              <a:rPr lang="en-US" altLang="en-US" sz="2000">
                <a:solidFill>
                  <a:schemeClr val="tx1"/>
                </a:solidFill>
                <a:uFillTx/>
              </a:rPr>
              <a:t>We used empirical rule to remove outliers.</a:t>
            </a:r>
            <a:endParaRPr lang="en-US" altLang="en-US" sz="2000">
              <a:solidFill>
                <a:schemeClr val="tx1"/>
              </a:solidFill>
              <a:uFillTx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 altLang="en-US"/>
              <a:t>Mutual Information</a:t>
            </a:r>
            <a:endParaRPr lang="en-US" alt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p>
            <a:pPr marL="0" indent="0">
              <a:buNone/>
            </a:pPr>
            <a:r>
              <a:rPr lang="en-US" altLang="en-US" sz="2000">
                <a:solidFill>
                  <a:schemeClr val="tx1"/>
                </a:solidFill>
                <a:uFillTx/>
              </a:rPr>
              <a:t>We used mutual information score to evaluate connections between features and yield.</a:t>
            </a:r>
            <a:endParaRPr lang="en-US" altLang="en-US" sz="2000">
              <a:solidFill>
                <a:schemeClr val="tx1"/>
              </a:solidFill>
              <a:uFillTx/>
            </a:endParaRPr>
          </a:p>
        </p:txBody>
      </p:sp>
      <p:pic>
        <p:nvPicPr>
          <p:cNvPr id="13" name="Picture 12" descr="mu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7575" y="3518535"/>
            <a:ext cx="6073140" cy="22802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Wheater data</a:t>
            </a:r>
            <a:endParaRPr lang="en-US" altLang="en-US"/>
          </a:p>
        </p:txBody>
      </p:sp>
      <p:pic>
        <p:nvPicPr>
          <p:cNvPr id="10" name="Picture Placeholder 9" descr="KDE_spearman_vpd1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846445" y="727075"/>
            <a:ext cx="5403850" cy="540385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en-US"/>
              <a:t>Wheater data has 20 features.</a:t>
            </a:r>
            <a:endParaRPr lang="en-US" altLang="en-US"/>
          </a:p>
          <a:p>
            <a:r>
              <a:rPr lang="en-US" altLang="en-US"/>
              <a:t>We lost 458 samples due to removing outliers.</a:t>
            </a:r>
            <a:endParaRPr lang="en-US" altLang="en-US"/>
          </a:p>
          <a:p>
            <a:r>
              <a:rPr lang="en-US" altLang="en-US"/>
              <a:t>The only feature with high correlation coefficient is total vapour pressure deficit in the first stage of plant development (vpd1).</a:t>
            </a:r>
            <a:endParaRPr lang="en-US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/>
              <a:t>Using wheater data to predict which location</a:t>
            </a:r>
            <a:br>
              <a:rPr lang="en-US" altLang="en-US"/>
            </a:br>
            <a:r>
              <a:rPr lang="en-US" altLang="en-US"/>
              <a:t>belong to which climate region</a:t>
            </a:r>
            <a:endParaRPr lang="en-US" altLang="en-US"/>
          </a:p>
        </p:txBody>
      </p:sp>
      <p:pic>
        <p:nvPicPr>
          <p:cNvPr id="8" name="Content Placeholder 7" descr="Real_map_of_mexico_climat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814830"/>
            <a:ext cx="5181600" cy="3952875"/>
          </a:xfrm>
          <a:prstGeom prst="rect">
            <a:avLst/>
          </a:prstGeom>
        </p:spPr>
      </p:pic>
      <p:pic>
        <p:nvPicPr>
          <p:cNvPr id="10" name="Content Placeholder 9" descr="weather_cluster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816225"/>
            <a:ext cx="5181600" cy="2788920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7174230" y="1562100"/>
            <a:ext cx="33013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/>
              <a:t>Black dots are mistake that don’t suit any of this climate regions. (in regard to data)</a:t>
            </a:r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Fertilizing data</a:t>
            </a:r>
            <a:endParaRPr lang="en-US" alt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en-US"/>
              <a:t>Fertilizing data has 11 features.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We lost 620 samples due to removing outliers.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Features with high spearmen correlation coefficient are:</a:t>
            </a:r>
            <a:endParaRPr lang="en-US" altLang="en-US"/>
          </a:p>
          <a:p>
            <a:r>
              <a:rPr lang="en-US" altLang="en-US"/>
              <a:t>Overall amount of fertilization including carrier (AMOUNT),</a:t>
            </a:r>
            <a:endParaRPr lang="en-US" altLang="en-US"/>
          </a:p>
          <a:p>
            <a:r>
              <a:rPr lang="en-US" altLang="en-US"/>
              <a:t>Nitrogen (N),</a:t>
            </a:r>
            <a:endParaRPr lang="en-US" altLang="en-US"/>
          </a:p>
          <a:p>
            <a:r>
              <a:rPr lang="en-US" altLang="en-US"/>
              <a:t>and irrigation.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Nitrogen also have bigger mutual information score.</a:t>
            </a:r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39788" y="625793"/>
            <a:ext cx="5157787" cy="823912"/>
          </a:xfrm>
        </p:spPr>
        <p:txBody>
          <a:bodyPr/>
          <a:p>
            <a:r>
              <a:rPr lang="en-US" altLang="en-US"/>
              <a:t>Density estimation for AMOUNT</a:t>
            </a:r>
            <a:endParaRPr lang="en-US" altLang="en-US"/>
          </a:p>
        </p:txBody>
      </p:sp>
      <p:pic>
        <p:nvPicPr>
          <p:cNvPr id="9" name="Content Placeholder 8" descr="KDE_spearman_AMOUNT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1164590" y="1682115"/>
            <a:ext cx="4507865" cy="4507865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172200" y="625793"/>
            <a:ext cx="5183188" cy="823912"/>
          </a:xfrm>
        </p:spPr>
        <p:txBody>
          <a:bodyPr/>
          <a:p>
            <a:r>
              <a:rPr lang="en-US" altLang="en-US"/>
              <a:t>Swarm plot of Irrigation</a:t>
            </a:r>
            <a:endParaRPr lang="en-US" altLang="en-US"/>
          </a:p>
        </p:txBody>
      </p:sp>
      <p:pic>
        <p:nvPicPr>
          <p:cNvPr id="10" name="Content Placeholder 9" descr="KDE_spearman_Irrigation"/>
          <p:cNvPicPr>
            <a:picLocks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1832610"/>
            <a:ext cx="5746115" cy="3830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Nitrogen</a:t>
            </a:r>
            <a:endParaRPr lang="en-US" altLang="en-US"/>
          </a:p>
        </p:txBody>
      </p:sp>
      <p:pic>
        <p:nvPicPr>
          <p:cNvPr id="10" name="Picture Placeholder 9" descr="KDE_spearman_N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567680" y="457200"/>
            <a:ext cx="5403850" cy="540385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en-US" sz="2400">
                <a:solidFill>
                  <a:schemeClr val="tx1"/>
                </a:solidFill>
                <a:uFillTx/>
              </a:rPr>
              <a:t>Besides its high spearman correlation coefficient it also have relatively big mutual information score of 0.37.</a:t>
            </a:r>
            <a:endParaRPr lang="en-US" altLang="en-US" sz="240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Soil data</a:t>
            </a:r>
            <a:endParaRPr lang="en-US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38200" y="1524000"/>
            <a:ext cx="10942320" cy="4653280"/>
          </a:xfrm>
        </p:spPr>
        <p:txBody>
          <a:bodyPr/>
          <a:p>
            <a:pPr marL="0" indent="0">
              <a:buNone/>
            </a:pPr>
            <a:r>
              <a:rPr lang="en-US" altLang="en-US"/>
              <a:t>Soil data has 37 features.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We lost 685 due to removing outliers.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Features with high mutual information score are: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Lower limit, or wilting point at depth of 30~60cm (SLLL_60),</a:t>
            </a:r>
            <a:endParaRPr lang="en-US" altLang="en-US"/>
          </a:p>
          <a:p>
            <a:pPr marL="0" indent="0">
              <a:buNone/>
            </a:pPr>
            <a:r>
              <a:rPr lang="en-US" altLang="en-US"/>
              <a:t>Drained upper limit, or field capacity </a:t>
            </a:r>
            <a:r>
              <a:rPr lang="en-US" altLang="en-US">
                <a:sym typeface="+mn-ea"/>
              </a:rPr>
              <a:t>at depth of 30~60cm (SDUL_60),</a:t>
            </a: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ym typeface="+mn-ea"/>
              </a:rPr>
              <a:t>Upper limit, saturated at depth of 30~60cm (SSAT_60).</a:t>
            </a:r>
            <a:endParaRPr lang="en-US" altLang="en-US">
              <a:sym typeface="+mn-ea"/>
            </a:endParaRPr>
          </a:p>
          <a:p>
            <a:pPr marL="0" indent="0">
              <a:buNone/>
            </a:pPr>
            <a:r>
              <a:rPr lang="en-US" altLang="en-US">
                <a:sym typeface="+mn-ea"/>
              </a:rPr>
              <a:t>There is only one feature with high spearman correlation coefficient, that is soil pH x 10 in H2O at depth of ~10cm (PHIHOX_sl5).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557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557"/>
</p:tagLst>
</file>

<file path=ppt/theme/theme1.xml><?xml version="1.0" encoding="utf-8"?>
<a:theme xmlns:a="http://schemas.openxmlformats.org/drawingml/2006/main" name="Office 主题">
  <a:themeElements>
    <a:clrScheme name="160557">
      <a:dk1>
        <a:srgbClr val="FFFFFF"/>
      </a:dk1>
      <a:lt1>
        <a:srgbClr val="3F3F3F"/>
      </a:lt1>
      <a:dk2>
        <a:srgbClr val="FFFFFF"/>
      </a:dk2>
      <a:lt2>
        <a:srgbClr val="3F3F3F"/>
      </a:lt2>
      <a:accent1>
        <a:srgbClr val="FFA90D"/>
      </a:accent1>
      <a:accent2>
        <a:srgbClr val="D55A33"/>
      </a:accent2>
      <a:accent3>
        <a:srgbClr val="BAB772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2674</Words>
  <Application>WPS Presentation</Application>
  <PresentationFormat>宽屏</PresentationFormat>
  <Paragraphs>90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SimSun</vt:lpstr>
      <vt:lpstr>Wingdings</vt:lpstr>
      <vt:lpstr>MT Extra</vt:lpstr>
      <vt:lpstr>DejaVu Sans</vt:lpstr>
      <vt:lpstr>微软雅黑</vt:lpstr>
      <vt:lpstr>Droid Sans Fallback</vt:lpstr>
      <vt:lpstr>Arial Unicode MS</vt:lpstr>
      <vt:lpstr>黑体</vt:lpstr>
      <vt:lpstr>SimSun</vt:lpstr>
      <vt:lpstr>Abyssinica SIL</vt:lpstr>
      <vt:lpstr>Calibri</vt:lpstr>
      <vt:lpstr>Office 主题</vt:lpstr>
      <vt:lpstr>Agriculture in Mexico</vt:lpstr>
      <vt:lpstr>Data Information</vt:lpstr>
      <vt:lpstr>Before we start</vt:lpstr>
      <vt:lpstr>Wheater data</vt:lpstr>
      <vt:lpstr>Using wheater data to predict which location belong to which climate region</vt:lpstr>
      <vt:lpstr>Fertilizing data</vt:lpstr>
      <vt:lpstr>PowerPoint 演示文稿</vt:lpstr>
      <vt:lpstr>Nitrogen</vt:lpstr>
      <vt:lpstr>Soil data</vt:lpstr>
      <vt:lpstr>Density estimations for SLLL_60 and SDUL_60</vt:lpstr>
      <vt:lpstr>Density estimations of SSAT_60 and PHIHOX_sl5</vt:lpstr>
      <vt:lpstr>Important feature ‘Soil_class’</vt:lpstr>
      <vt:lpstr>Distribution of yield per soil type</vt:lpstr>
      <vt:lpstr>Mapping locations with size relative to yield and color of its soil type</vt:lpstr>
      <vt:lpstr>That was a bit messy, let’s try separating it by soil type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Let’s see where are top 10% and bottom 10% in regards to yield</vt:lpstr>
      <vt:lpstr>Some unusual spot</vt:lpstr>
      <vt:lpstr>How it look at density estimation</vt:lpstr>
      <vt:lpstr>Thank you for your time.</vt:lpstr>
      <vt:lpstr>Any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miljan</dc:creator>
  <cp:lastModifiedBy>miljan</cp:lastModifiedBy>
  <cp:revision>9</cp:revision>
  <dcterms:created xsi:type="dcterms:W3CDTF">2020-05-28T12:32:24Z</dcterms:created>
  <dcterms:modified xsi:type="dcterms:W3CDTF">2020-05-28T12:32:24Z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1033-11.1.0.9505</vt:lpwstr>
  </property>
</Properties>
</file>